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8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716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680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937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74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4449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1522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209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003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631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08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destination/map/topsights?q=things+to+see+in+san+francisco&amp;rlz=1C1CHFX_enUS551US551&amp;output=search&amp;dest_mid=/m/0d6lp&amp;sa=X&amp;ved=2ahUKEwiDz9_hrvbhAhUDnq0KHfFDBiEQ6tEBKAQwAHoECAoQBw" TargetMode="External"/><Relationship Id="rId2" Type="http://schemas.openxmlformats.org/officeDocument/2006/relationships/hyperlink" Target="https://github.com/codeforamerica/click_that_hood/blob/master/public/data/san-francisco.geojs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foursqua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7"/>
          <a:stretch/>
        </p:blipFill>
        <p:spPr>
          <a:xfrm>
            <a:off x="253042" y="241540"/>
            <a:ext cx="11726325" cy="54587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0759DD-8492-4A97-ADD8-9D6614EC4806}"/>
              </a:ext>
            </a:extLst>
          </p:cNvPr>
          <p:cNvSpPr/>
          <p:nvPr/>
        </p:nvSpPr>
        <p:spPr>
          <a:xfrm>
            <a:off x="253041" y="4330460"/>
            <a:ext cx="11726325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 dirty="0"/>
              <a:t>San Francisco Travel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/>
          </a:bodyPr>
          <a:lstStyle/>
          <a:p>
            <a:r>
              <a:rPr lang="en-US" sz="2000" dirty="0"/>
              <a:t>IBM/Coursera Capstone Final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66" y="273649"/>
            <a:ext cx="6693061" cy="1356360"/>
          </a:xfrm>
        </p:spPr>
        <p:txBody>
          <a:bodyPr>
            <a:normAutofit/>
          </a:bodyPr>
          <a:lstStyle/>
          <a:p>
            <a:r>
              <a:rPr lang="en-US" sz="3600" dirty="0"/>
              <a:t>Conclusion and Future Directions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8BF282-203C-4492-BBC7-AFA48D67A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49" y="1901406"/>
            <a:ext cx="6317093" cy="4038600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San Francisco is small and densely populated, as a result, the density of restaurants/retail/bars is low. Oakland to the Northeast provides a much wider variety of these types of locations</a:t>
            </a:r>
          </a:p>
          <a:p>
            <a:pPr lvl="1"/>
            <a:r>
              <a:rPr lang="en-US" sz="1800" dirty="0"/>
              <a:t>While San Francisco is a very walkable city, it’s also comprised of very steep hills. One must be prepared for that if they’re going to go on a walking tour</a:t>
            </a:r>
          </a:p>
          <a:p>
            <a:pPr lvl="1"/>
            <a:r>
              <a:rPr lang="en-US" sz="1800" dirty="0"/>
              <a:t>For those who do want to tackle the hills, a bike may be a better alternative than walking</a:t>
            </a:r>
          </a:p>
          <a:p>
            <a:pPr lvl="1"/>
            <a:r>
              <a:rPr lang="en-US" sz="1800" dirty="0"/>
              <a:t>List of venues has room for improvement, perhaps size by popularity or review score</a:t>
            </a:r>
          </a:p>
          <a:p>
            <a:pPr lvl="1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ED5FD-A103-40A8-B81F-A8B5089E9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6" t="380" r="31302" b="-380"/>
          <a:stretch/>
        </p:blipFill>
        <p:spPr>
          <a:xfrm>
            <a:off x="6942827" y="273649"/>
            <a:ext cx="4999406" cy="633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0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sz="3600" dirty="0"/>
              <a:t>So many landmarks, so little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2063-0431-49AB-850E-EAFBA986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pPr marL="45720" indent="0">
              <a:buNone/>
            </a:pPr>
            <a:r>
              <a:rPr lang="en-US" sz="2800" dirty="0"/>
              <a:t>San Francisco: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most populated city in the US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walkable city in the US</a:t>
            </a:r>
          </a:p>
          <a:p>
            <a:r>
              <a:rPr lang="en-US" dirty="0"/>
              <a:t>273 locations on the National Register of Historic Places</a:t>
            </a:r>
          </a:p>
          <a:p>
            <a:r>
              <a:rPr lang="en-US" dirty="0"/>
              <a:t>15.4 million tourists per year</a:t>
            </a:r>
          </a:p>
          <a:p>
            <a:r>
              <a:rPr lang="en-US" dirty="0"/>
              <a:t>How to see the most and best landmarks in the least</a:t>
            </a:r>
            <a:br>
              <a:rPr lang="en-US" dirty="0"/>
            </a:br>
            <a:r>
              <a:rPr lang="en-US" dirty="0"/>
              <a:t>amount of time? </a:t>
            </a:r>
          </a:p>
        </p:txBody>
      </p:sp>
      <p:pic>
        <p:nvPicPr>
          <p:cNvPr id="1030" name="Picture 6" descr="Image result for San francisco">
            <a:extLst>
              <a:ext uri="{FF2B5EF4-FFF2-40B4-BE49-F238E27FC236}">
                <a16:creationId xmlns:a16="http://schemas.microsoft.com/office/drawing/2014/main" id="{73C33D86-C5EE-441D-BB71-3EDBB98FD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4" r="37968" b="7421"/>
          <a:stretch/>
        </p:blipFill>
        <p:spPr bwMode="auto">
          <a:xfrm>
            <a:off x="8167557" y="254479"/>
            <a:ext cx="3798277" cy="634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83" y="506083"/>
            <a:ext cx="9875520" cy="135636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80FE-9202-4462-990F-3F52B6B3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083" y="2057400"/>
            <a:ext cx="6318788" cy="4038600"/>
          </a:xfrm>
        </p:spPr>
        <p:txBody>
          <a:bodyPr/>
          <a:lstStyle/>
          <a:p>
            <a:r>
              <a:rPr lang="en-US" dirty="0"/>
              <a:t>Neighborhood outlines and names from </a:t>
            </a:r>
            <a:r>
              <a:rPr lang="en-US" dirty="0" err="1">
                <a:hlinkClick r:id="rId2"/>
              </a:rPr>
              <a:t>codeforamerica</a:t>
            </a:r>
            <a:r>
              <a:rPr lang="en-US" dirty="0">
                <a:hlinkClick r:id="rId2"/>
              </a:rPr>
              <a:t> on </a:t>
            </a:r>
            <a:r>
              <a:rPr lang="en-US" dirty="0" err="1">
                <a:hlinkClick r:id="rId2"/>
              </a:rPr>
              <a:t>github</a:t>
            </a:r>
            <a:endParaRPr lang="en-US" dirty="0"/>
          </a:p>
          <a:p>
            <a:r>
              <a:rPr lang="en-US" dirty="0"/>
              <a:t>San Francisco landmarks from </a:t>
            </a:r>
            <a:r>
              <a:rPr lang="en-US" dirty="0">
                <a:hlinkClick r:id="rId3"/>
              </a:rPr>
              <a:t>Google</a:t>
            </a:r>
            <a:endParaRPr lang="en-US" dirty="0"/>
          </a:p>
          <a:p>
            <a:r>
              <a:rPr lang="en-US" dirty="0"/>
              <a:t>Venue information from </a:t>
            </a:r>
            <a:r>
              <a:rPr lang="en-US" dirty="0">
                <a:hlinkClick r:id="rId4"/>
              </a:rPr>
              <a:t>Foursquare</a:t>
            </a:r>
            <a:endParaRPr lang="en-US" dirty="0"/>
          </a:p>
          <a:p>
            <a:r>
              <a:rPr lang="en-US" dirty="0"/>
              <a:t>In total, 36 districts, 36 landmarks (coincidental) and 700 venues</a:t>
            </a:r>
          </a:p>
          <a:p>
            <a:r>
              <a:rPr lang="en-US" dirty="0"/>
              <a:t>Duplicate data removed</a:t>
            </a:r>
          </a:p>
          <a:p>
            <a:endParaRPr lang="en-US" dirty="0"/>
          </a:p>
        </p:txBody>
      </p:sp>
      <p:pic>
        <p:nvPicPr>
          <p:cNvPr id="2050" name="Picture 2" descr="Image result for San francisco">
            <a:extLst>
              <a:ext uri="{FF2B5EF4-FFF2-40B4-BE49-F238E27FC236}">
                <a16:creationId xmlns:a16="http://schemas.microsoft.com/office/drawing/2014/main" id="{C85F9E91-4C45-434F-A553-DFB6F790E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9" b="7564"/>
          <a:stretch/>
        </p:blipFill>
        <p:spPr bwMode="auto">
          <a:xfrm>
            <a:off x="246184" y="254977"/>
            <a:ext cx="4258407" cy="633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8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26A895-B6F1-4E60-98C2-A6A7EBAD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614" y="609600"/>
            <a:ext cx="6506905" cy="1356360"/>
          </a:xfrm>
        </p:spPr>
        <p:txBody>
          <a:bodyPr/>
          <a:lstStyle/>
          <a:p>
            <a:r>
              <a:rPr lang="en-US" dirty="0"/>
              <a:t>Neighborhoods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118892-66CC-4A97-B2F0-53F35F8EB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61" t="26607" r="26907"/>
          <a:stretch/>
        </p:blipFill>
        <p:spPr>
          <a:xfrm>
            <a:off x="5495026" y="1965960"/>
            <a:ext cx="5279367" cy="4018226"/>
          </a:xfrm>
          <a:prstGeom prst="rect">
            <a:avLst/>
          </a:prstGeom>
        </p:spPr>
      </p:pic>
      <p:pic>
        <p:nvPicPr>
          <p:cNvPr id="3076" name="Picture 4" descr="Image result for San francisco">
            <a:extLst>
              <a:ext uri="{FF2B5EF4-FFF2-40B4-BE49-F238E27FC236}">
                <a16:creationId xmlns:a16="http://schemas.microsoft.com/office/drawing/2014/main" id="{785CAA6D-C26E-40EB-BB18-F694B6AEA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2" r="13805" b="7484"/>
          <a:stretch/>
        </p:blipFill>
        <p:spPr bwMode="auto">
          <a:xfrm>
            <a:off x="237391" y="258295"/>
            <a:ext cx="4274223" cy="63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76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835" y="549215"/>
            <a:ext cx="6055403" cy="969035"/>
          </a:xfrm>
        </p:spPr>
        <p:txBody>
          <a:bodyPr>
            <a:normAutofit/>
          </a:bodyPr>
          <a:lstStyle/>
          <a:p>
            <a:r>
              <a:rPr lang="en-US" dirty="0"/>
              <a:t>Landmark </a:t>
            </a:r>
            <a:r>
              <a:rPr lang="en-US" dirty="0" err="1"/>
              <a:t>Overlay</a:t>
            </a:r>
            <a:r>
              <a:rPr lang="en-US" dirty="0" err="1">
                <a:solidFill>
                  <a:srgbClr val="FFFFFF"/>
                </a:solidFill>
              </a:rPr>
              <a:t>u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460" y="1518250"/>
            <a:ext cx="3016772" cy="4520241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dirty="0"/>
              <a:t>Overlaying the landmark data (red) over the neighborhood data, neighborhoods with the most landmarks are:</a:t>
            </a:r>
          </a:p>
          <a:p>
            <a:r>
              <a:rPr lang="en-US" dirty="0"/>
              <a:t>Chinatown</a:t>
            </a:r>
          </a:p>
          <a:p>
            <a:r>
              <a:rPr lang="en-US" dirty="0"/>
              <a:t>Nob Hill</a:t>
            </a:r>
          </a:p>
          <a:p>
            <a:r>
              <a:rPr lang="en-US" dirty="0"/>
              <a:t>Russian Hill</a:t>
            </a:r>
          </a:p>
          <a:p>
            <a:r>
              <a:rPr lang="en-US" dirty="0"/>
              <a:t>North Beach</a:t>
            </a:r>
          </a:p>
          <a:p>
            <a:r>
              <a:rPr lang="en-US" dirty="0"/>
              <a:t>Presidio</a:t>
            </a:r>
          </a:p>
          <a:p>
            <a:r>
              <a:rPr lang="en-US" dirty="0"/>
              <a:t>Golden Gate Park</a:t>
            </a:r>
          </a:p>
          <a:p>
            <a:r>
              <a:rPr lang="en-US" dirty="0"/>
              <a:t>Haight-Ashbury</a:t>
            </a:r>
          </a:p>
        </p:txBody>
      </p:sp>
      <p:pic>
        <p:nvPicPr>
          <p:cNvPr id="4098" name="Picture 2" descr="Image result for San francisco">
            <a:extLst>
              <a:ext uri="{FF2B5EF4-FFF2-40B4-BE49-F238E27FC236}">
                <a16:creationId xmlns:a16="http://schemas.microsoft.com/office/drawing/2014/main" id="{EF31C962-ADB3-4E81-BA89-D68CE2261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0" r="56106" b="7296"/>
          <a:stretch/>
        </p:blipFill>
        <p:spPr bwMode="auto">
          <a:xfrm>
            <a:off x="241540" y="250166"/>
            <a:ext cx="4088920" cy="635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573839-0FF4-4FA0-9772-BD91D9C06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14" t="29015" r="28972" b="-604"/>
          <a:stretch/>
        </p:blipFill>
        <p:spPr>
          <a:xfrm>
            <a:off x="7347233" y="2001328"/>
            <a:ext cx="4603227" cy="3725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F0BDB-0EF2-4D6E-B2D9-35439EEFC16E}"/>
              </a:ext>
            </a:extLst>
          </p:cNvPr>
          <p:cNvSpPr txBox="1"/>
          <p:nvPr/>
        </p:nvSpPr>
        <p:spPr>
          <a:xfrm>
            <a:off x="4330460" y="6049995"/>
            <a:ext cx="54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neighborhoods were isolated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90" y="415613"/>
            <a:ext cx="6693061" cy="705821"/>
          </a:xfrm>
        </p:spPr>
        <p:txBody>
          <a:bodyPr>
            <a:normAutofit/>
          </a:bodyPr>
          <a:lstStyle/>
          <a:p>
            <a:r>
              <a:rPr lang="en-US" sz="3600" dirty="0"/>
              <a:t>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2063-0431-49AB-850E-EAFBA986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90" y="1023993"/>
            <a:ext cx="9872871" cy="1946694"/>
          </a:xfrm>
        </p:spPr>
        <p:txBody>
          <a:bodyPr/>
          <a:lstStyle/>
          <a:p>
            <a:r>
              <a:rPr lang="en-US" sz="2800" dirty="0"/>
              <a:t>458 distinct venues</a:t>
            </a:r>
          </a:p>
          <a:p>
            <a:r>
              <a:rPr lang="en-US" sz="2800" dirty="0"/>
              <a:t>Mix of retail, dining, attractions</a:t>
            </a:r>
          </a:p>
          <a:p>
            <a:r>
              <a:rPr lang="en-US" sz="2800" dirty="0"/>
              <a:t>Not necessarily clustered near landmarks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A6F07-526D-4D50-B69B-DD34FCF59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95" t="38846" r="35728" b="4608"/>
          <a:stretch/>
        </p:blipFill>
        <p:spPr>
          <a:xfrm>
            <a:off x="6832121" y="339460"/>
            <a:ext cx="5032476" cy="3734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94F85-3425-4B5B-92E2-91CF11163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4" t="33394" r="36220" b="18545"/>
          <a:stretch/>
        </p:blipFill>
        <p:spPr>
          <a:xfrm>
            <a:off x="543951" y="2970687"/>
            <a:ext cx="5032476" cy="3173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B741C-636F-4579-829C-B30A24E57965}"/>
              </a:ext>
            </a:extLst>
          </p:cNvPr>
          <p:cNvSpPr txBox="1"/>
          <p:nvPr/>
        </p:nvSpPr>
        <p:spPr>
          <a:xfrm>
            <a:off x="7898827" y="4120473"/>
            <a:ext cx="3350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Landmarks (red), neighborhoods (green), venues(blue)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8EE86-8D77-4931-B2E2-7AA184A48EBB}"/>
              </a:ext>
            </a:extLst>
          </p:cNvPr>
          <p:cNvSpPr txBox="1"/>
          <p:nvPr/>
        </p:nvSpPr>
        <p:spPr>
          <a:xfrm>
            <a:off x="1288118" y="6099932"/>
            <a:ext cx="2768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Clustered Landmarks (various), venues(blue)</a:t>
            </a:r>
          </a:p>
        </p:txBody>
      </p:sp>
    </p:spTree>
    <p:extLst>
      <p:ext uri="{BB962C8B-B14F-4D97-AF65-F5344CB8AC3E}">
        <p14:creationId xmlns:p14="http://schemas.microsoft.com/office/powerpoint/2010/main" val="397490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01" y="1179423"/>
            <a:ext cx="6693061" cy="1356360"/>
          </a:xfrm>
        </p:spPr>
        <p:txBody>
          <a:bodyPr>
            <a:normAutofit/>
          </a:bodyPr>
          <a:lstStyle/>
          <a:p>
            <a:r>
              <a:rPr lang="en-US" sz="3600" dirty="0"/>
              <a:t>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2063-0431-49AB-850E-EAFBA986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90" y="2751928"/>
            <a:ext cx="9872871" cy="194669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Broadened Categories</a:t>
            </a:r>
          </a:p>
          <a:p>
            <a:r>
              <a:rPr lang="en-US" sz="2800" dirty="0"/>
              <a:t>Placed distinct categories on </a:t>
            </a:r>
            <a:br>
              <a:rPr lang="en-US" sz="2800" dirty="0"/>
            </a:br>
            <a:r>
              <a:rPr lang="en-US" sz="2800" dirty="0"/>
              <a:t>clustered landmarks</a:t>
            </a:r>
          </a:p>
          <a:p>
            <a:r>
              <a:rPr lang="en-US" sz="2800" dirty="0"/>
              <a:t>Color coded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D61E5-DD8E-4993-89B5-7AD8ED5B5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3" t="27990" r="32925"/>
          <a:stretch/>
        </p:blipFill>
        <p:spPr>
          <a:xfrm>
            <a:off x="4863860" y="923026"/>
            <a:ext cx="7004650" cy="47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31" y="265023"/>
            <a:ext cx="6693061" cy="1356360"/>
          </a:xfrm>
        </p:spPr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8BF282-203C-4492-BBC7-AFA48D67A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731" y="14097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/>
              <a:t>Walking Tours: </a:t>
            </a:r>
          </a:p>
          <a:p>
            <a:r>
              <a:rPr lang="en-US" sz="2000" dirty="0"/>
              <a:t>Day 1 – Golden gate park</a:t>
            </a:r>
          </a:p>
          <a:p>
            <a:pPr lvl="1"/>
            <a:r>
              <a:rPr lang="en-US" sz="1800" dirty="0"/>
              <a:t>Over 10 attractions to visit</a:t>
            </a:r>
          </a:p>
          <a:p>
            <a:pPr lvl="1"/>
            <a:r>
              <a:rPr lang="en-US" sz="1800" dirty="0"/>
              <a:t>Limited food choices near landmarks</a:t>
            </a:r>
          </a:p>
          <a:p>
            <a:pPr lvl="1"/>
            <a:r>
              <a:rPr lang="en-US" sz="1800" dirty="0"/>
              <a:t>Nearest shopping 1 block from bordering street</a:t>
            </a:r>
          </a:p>
          <a:p>
            <a:pPr lvl="1"/>
            <a:r>
              <a:rPr lang="en-US" sz="1800" dirty="0"/>
              <a:t>Closest bars in Haight-Ashbury</a:t>
            </a:r>
          </a:p>
          <a:p>
            <a:r>
              <a:rPr lang="en-US" sz="2000" dirty="0"/>
              <a:t>Day 2 – Haigh-Ashbury</a:t>
            </a:r>
          </a:p>
          <a:p>
            <a:pPr lvl="1"/>
            <a:r>
              <a:rPr lang="en-US" sz="1800" dirty="0"/>
              <a:t>Few attractions of note</a:t>
            </a:r>
          </a:p>
          <a:p>
            <a:pPr lvl="1"/>
            <a:r>
              <a:rPr lang="en-US" sz="1800" dirty="0"/>
              <a:t>Attractions that do exist are mostly mountain summits</a:t>
            </a:r>
          </a:p>
          <a:p>
            <a:pPr lvl="1"/>
            <a:r>
              <a:rPr lang="en-US" sz="1800" dirty="0"/>
              <a:t>Large amount of bars/restaurants/retail but only along</a:t>
            </a:r>
            <a:br>
              <a:rPr lang="en-US" sz="1800" dirty="0"/>
            </a:br>
            <a:r>
              <a:rPr lang="en-US" sz="1800" dirty="0"/>
              <a:t>2 streets which are several blocks apart</a:t>
            </a:r>
            <a:endParaRPr lang="en-US" sz="2200" dirty="0"/>
          </a:p>
          <a:p>
            <a:pPr lvl="1"/>
            <a:endParaRPr lang="en-US" sz="1800" dirty="0"/>
          </a:p>
        </p:txBody>
      </p:sp>
      <p:pic>
        <p:nvPicPr>
          <p:cNvPr id="6146" name="Picture 2" descr="Image result for golden gate park">
            <a:extLst>
              <a:ext uri="{FF2B5EF4-FFF2-40B4-BE49-F238E27FC236}">
                <a16:creationId xmlns:a16="http://schemas.microsoft.com/office/drawing/2014/main" id="{DBBA8DFC-0174-43F2-9A58-A1AC55437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1" t="14972" r="19215" b="33125"/>
          <a:stretch/>
        </p:blipFill>
        <p:spPr bwMode="auto">
          <a:xfrm>
            <a:off x="6964792" y="265023"/>
            <a:ext cx="4955477" cy="316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haight ashbury">
            <a:extLst>
              <a:ext uri="{FF2B5EF4-FFF2-40B4-BE49-F238E27FC236}">
                <a16:creationId xmlns:a16="http://schemas.microsoft.com/office/drawing/2014/main" id="{35DD6662-07BE-40B8-96FE-EEB3A829B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3"/>
          <a:stretch/>
        </p:blipFill>
        <p:spPr bwMode="auto">
          <a:xfrm>
            <a:off x="6964792" y="3429000"/>
            <a:ext cx="4955476" cy="316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679D29-B5BE-4C71-9545-DD0E65B61987}"/>
              </a:ext>
            </a:extLst>
          </p:cNvPr>
          <p:cNvCxnSpPr>
            <a:cxnSpLocks/>
          </p:cNvCxnSpPr>
          <p:nvPr/>
        </p:nvCxnSpPr>
        <p:spPr>
          <a:xfrm>
            <a:off x="6964792" y="3429000"/>
            <a:ext cx="49554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47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207" y="265023"/>
            <a:ext cx="6693061" cy="1356360"/>
          </a:xfrm>
        </p:spPr>
        <p:txBody>
          <a:bodyPr>
            <a:normAutofit/>
          </a:bodyPr>
          <a:lstStyle/>
          <a:p>
            <a:pPr algn="r"/>
            <a:r>
              <a:rPr lang="en-US" sz="3600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8BF282-203C-4492-BBC7-AFA48D67A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207" y="1274673"/>
            <a:ext cx="6317093" cy="4038600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2800" dirty="0"/>
              <a:t>Walking Tours: </a:t>
            </a:r>
          </a:p>
          <a:p>
            <a:r>
              <a:rPr lang="en-US" sz="2000" dirty="0"/>
              <a:t>Day 3 – Chinatown, Nob Hill, Russian Hill, North Beach</a:t>
            </a:r>
          </a:p>
          <a:p>
            <a:pPr lvl="1"/>
            <a:r>
              <a:rPr lang="en-US" sz="1800" dirty="0"/>
              <a:t>12 Attractions</a:t>
            </a:r>
          </a:p>
          <a:p>
            <a:pPr lvl="1"/>
            <a:r>
              <a:rPr lang="en-US" sz="1800" dirty="0"/>
              <a:t>Many restaurants/retail/bars, but mainly to the southeast</a:t>
            </a:r>
          </a:p>
          <a:p>
            <a:pPr lvl="1"/>
            <a:r>
              <a:rPr lang="en-US" sz="1800" dirty="0"/>
              <a:t>Most popular landmarks in North Beach</a:t>
            </a:r>
          </a:p>
          <a:p>
            <a:endParaRPr lang="en-US" sz="2000" dirty="0"/>
          </a:p>
          <a:p>
            <a:r>
              <a:rPr lang="en-US" sz="2000" dirty="0"/>
              <a:t>Day 4 – Presidio</a:t>
            </a:r>
          </a:p>
          <a:p>
            <a:pPr lvl="1"/>
            <a:r>
              <a:rPr lang="en-US" sz="1800" dirty="0"/>
              <a:t>36 Attractions</a:t>
            </a:r>
          </a:p>
          <a:p>
            <a:pPr lvl="1"/>
            <a:r>
              <a:rPr lang="en-US" sz="1800" dirty="0"/>
              <a:t>Very few restaurants</a:t>
            </a:r>
          </a:p>
          <a:p>
            <a:pPr lvl="1"/>
            <a:r>
              <a:rPr lang="en-US" sz="1800" dirty="0"/>
              <a:t>Little Retail, but several gyms</a:t>
            </a:r>
          </a:p>
          <a:p>
            <a:pPr lvl="1"/>
            <a:r>
              <a:rPr lang="en-US" sz="1800" dirty="0"/>
              <a:t>Nearest group of restaurants over a mile away from most popular attractions</a:t>
            </a:r>
            <a:endParaRPr lang="en-US" sz="2200" dirty="0"/>
          </a:p>
          <a:p>
            <a:pPr lvl="1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E978A-98D0-4E25-B51D-2FFE3BB97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09"/>
          <a:stretch/>
        </p:blipFill>
        <p:spPr>
          <a:xfrm>
            <a:off x="271729" y="277292"/>
            <a:ext cx="4955476" cy="3151708"/>
          </a:xfrm>
          <a:prstGeom prst="rect">
            <a:avLst/>
          </a:prstGeom>
        </p:spPr>
      </p:pic>
      <p:pic>
        <p:nvPicPr>
          <p:cNvPr id="9218" name="Picture 2" descr="Image result for San Francisco presidio">
            <a:extLst>
              <a:ext uri="{FF2B5EF4-FFF2-40B4-BE49-F238E27FC236}">
                <a16:creationId xmlns:a16="http://schemas.microsoft.com/office/drawing/2014/main" id="{2552727C-AAD7-4FB5-A464-7265733D2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96"/>
          <a:stretch/>
        </p:blipFill>
        <p:spPr bwMode="auto">
          <a:xfrm>
            <a:off x="271730" y="3441269"/>
            <a:ext cx="4955476" cy="317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9410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39CE287-EE18-4AD0-8067-6C20C5EEFF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8472B1-F546-4A61-B96B-D2B0FAD3D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DCCF42-3ED4-4A8A-80FE-092B38A961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407</Words>
  <Application>Microsoft Office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Corbel</vt:lpstr>
      <vt:lpstr>Basis</vt:lpstr>
      <vt:lpstr>San Francisco Travel</vt:lpstr>
      <vt:lpstr>So many landmarks, so little time</vt:lpstr>
      <vt:lpstr>Data</vt:lpstr>
      <vt:lpstr>Neighborhoods</vt:lpstr>
      <vt:lpstr>Landmark Overlayu</vt:lpstr>
      <vt:lpstr>Venues</vt:lpstr>
      <vt:lpstr>Venues</vt:lpstr>
      <vt:lpstr>Results</vt:lpstr>
      <vt:lpstr>Results</vt:lpstr>
      <vt:lpstr>Conclusion and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2019-04-29T22:23:30Z</dcterms:created>
  <dcterms:modified xsi:type="dcterms:W3CDTF">2019-04-30T01:08:24Z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